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4" r:id="rId3"/>
    <p:sldId id="257" r:id="rId4"/>
    <p:sldId id="258" r:id="rId5"/>
    <p:sldId id="260" r:id="rId6"/>
    <p:sldId id="266" r:id="rId7"/>
    <p:sldId id="262" r:id="rId8"/>
    <p:sldId id="275" r:id="rId9"/>
    <p:sldId id="272" r:id="rId10"/>
    <p:sldId id="271" r:id="rId11"/>
    <p:sldId id="270" r:id="rId12"/>
    <p:sldId id="269" r:id="rId13"/>
    <p:sldId id="277" r:id="rId14"/>
    <p:sldId id="279" r:id="rId15"/>
    <p:sldId id="280" r:id="rId16"/>
    <p:sldId id="281" r:id="rId17"/>
    <p:sldId id="283" r:id="rId18"/>
    <p:sldId id="282" r:id="rId19"/>
    <p:sldId id="284" r:id="rId20"/>
    <p:sldId id="285" r:id="rId21"/>
    <p:sldId id="278" r:id="rId22"/>
    <p:sldId id="286" r:id="rId23"/>
    <p:sldId id="26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23"/>
    <p:restoredTop sz="79498"/>
  </p:normalViewPr>
  <p:slideViewPr>
    <p:cSldViewPr snapToGrid="0" snapToObjects="1">
      <p:cViewPr varScale="1">
        <p:scale>
          <a:sx n="66" d="100"/>
          <a:sy n="66" d="100"/>
        </p:scale>
        <p:origin x="208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3C564-00C2-D64D-95C5-FA4BE4924378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78EEA-AA28-4F4C-B456-F0F6D6FF7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6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51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first model is FC-</a:t>
            </a:r>
            <a:r>
              <a:rPr lang="en-US" altLang="zh-CN" sz="1200" b="0" i="0" kern="1200" baseline="0" dirty="0" err="1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DenseNet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model,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idea of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DenseNets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is based on the observation that if each layer is directly connected to every other layer in a feed-forward fashion then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network will be more accurate and easier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to train.</a:t>
            </a:r>
            <a:r>
              <a:rPr lang="en-US" altLang="zh-CN" i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FC-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DenseNet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model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was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extended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from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DenseNets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to work as FCNs by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adding an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upsampling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path to recover the full input resolution.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 order to solve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large amount of computation and number of parameters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problem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, FC-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DenseNet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only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upsample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the feature maps created by the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preceding dense block. Moreover, given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network architecture,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upsampled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dense block combines the information contained in the other dense blocks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of the same resolution. The higher resolution information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is passed by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means of a standard skip connection between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downsampling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upsampling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paths. </a:t>
            </a:r>
            <a:b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details of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FC-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DenseNet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model are shown in the Figure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b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b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endParaRPr lang="zh-CN" altLang="en-US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50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The second network we chose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is the </a:t>
            </a:r>
            <a:r>
              <a:rPr lang="en-US" altLang="zh-CN" sz="1200" b="0" i="0" kern="1200" baseline="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deeplab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v3</a:t>
            </a:r>
            <a:r>
              <a:rPr lang="zh-CN" altLang="en-US" sz="1200" b="0" i="0" kern="1200" baseline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we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revisit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atrous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convolution, a powerful tool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to explicitly adjust filter’s field-of-view as well as control the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resolution of feature responses computed by Deep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Convolutional Neural Networks, in the application of semantic image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segmentation. To handle the problem of segmenting objects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at multiple scales, we design modules which employ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atrous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convolution in cascade or in parallel to capture multi-scale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context by adopting multiple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atrous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rates. Furthermore, we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propose to augment our previously proposed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Atrous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Spatial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Pyramid Pooling module, which probes convolutional features at multiple scales, with image-level features encoding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global context and further boost performance.</a:t>
            </a:r>
            <a:r>
              <a:rPr lang="en-US" altLang="zh-CN" i="0" dirty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50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DeepLabv3+ extends DeepLabv3 by employing a encoder decoder structure. The encoder module encodes multi-scale contextual information by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applying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atrous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convolution at multiple scales, while the simple yet effective decoder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 refines the segmentation results along object boundaries.</a:t>
            </a:r>
            <a:r>
              <a:rPr lang="en-US" altLang="zh-CN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further explore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Xception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and apply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depthwise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separable convolution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both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Atrous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Spatial Pyramid Pooling and decoder modules, resulting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faster and stronger encoder-decoder network. 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50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62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experiment,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includes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stages: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r>
              <a:rPr lang="zh-CN" altLang="en-US" dirty="0"/>
              <a:t> </a:t>
            </a:r>
            <a:r>
              <a:rPr lang="en-US" altLang="zh-CN" dirty="0"/>
              <a:t>stage,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lane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identification</a:t>
            </a:r>
            <a:r>
              <a:rPr lang="zh-CN" altLang="en-US" dirty="0"/>
              <a:t> </a:t>
            </a:r>
            <a:r>
              <a:rPr lang="en-US" altLang="zh-CN" dirty="0"/>
              <a:t>stage.</a:t>
            </a:r>
          </a:p>
          <a:p>
            <a:endParaRPr lang="en-US" altLang="zh-CN" dirty="0"/>
          </a:p>
          <a:p>
            <a:r>
              <a:rPr lang="en-US" altLang="zh-CN" dirty="0"/>
              <a:t>Firstly,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r>
              <a:rPr lang="zh-CN" altLang="en-US" dirty="0"/>
              <a:t> </a:t>
            </a:r>
            <a:r>
              <a:rPr lang="en-US" altLang="zh-CN" dirty="0"/>
              <a:t>stage,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color</a:t>
            </a:r>
            <a:r>
              <a:rPr lang="zh-CN" altLang="en-US" dirty="0"/>
              <a:t> </a:t>
            </a:r>
            <a:r>
              <a:rPr lang="en-US" altLang="zh-CN" dirty="0"/>
              <a:t>image,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image,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contains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pixel.</a:t>
            </a:r>
          </a:p>
          <a:p>
            <a:r>
              <a:rPr lang="en-US" altLang="zh-CN" dirty="0"/>
              <a:t>Then,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lane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identification</a:t>
            </a:r>
            <a:r>
              <a:rPr lang="zh-CN" altLang="en-US" dirty="0"/>
              <a:t> </a:t>
            </a:r>
            <a:r>
              <a:rPr lang="en-US" altLang="zh-CN" dirty="0"/>
              <a:t>stage,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pixels</a:t>
            </a:r>
            <a:r>
              <a:rPr lang="zh-CN" altLang="en-US" dirty="0"/>
              <a:t> </a:t>
            </a:r>
            <a:r>
              <a:rPr lang="en-US" altLang="zh-CN" dirty="0"/>
              <a:t>belonging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road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lane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labels.</a:t>
            </a:r>
          </a:p>
          <a:p>
            <a:r>
              <a:rPr lang="en-US" altLang="zh-CN" dirty="0"/>
              <a:t>Finally,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outputs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stages,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fine-grained</a:t>
            </a:r>
            <a:r>
              <a:rPr lang="zh-CN" altLang="en-US" dirty="0"/>
              <a:t> </a:t>
            </a:r>
            <a:r>
              <a:rPr lang="en-US" altLang="zh-CN" dirty="0"/>
              <a:t>segmented</a:t>
            </a:r>
            <a:r>
              <a:rPr lang="zh-CN" altLang="en-US" dirty="0"/>
              <a:t> </a:t>
            </a:r>
            <a:r>
              <a:rPr lang="en-US" altLang="zh-CN" dirty="0"/>
              <a:t>image.</a:t>
            </a:r>
          </a:p>
          <a:p>
            <a:endParaRPr lang="en-US" altLang="zh-CN" dirty="0"/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meaningful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decision-making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self-driving</a:t>
            </a:r>
            <a:r>
              <a:rPr lang="zh-CN" altLang="en-US" dirty="0"/>
              <a:t> </a:t>
            </a:r>
            <a:r>
              <a:rPr lang="en-US" altLang="zh-CN" dirty="0"/>
              <a:t>cars.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car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road,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knows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kinds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lane</a:t>
            </a:r>
            <a:r>
              <a:rPr lang="zh-CN" altLang="en-US" dirty="0"/>
              <a:t> </a:t>
            </a:r>
            <a:r>
              <a:rPr lang="en-US" altLang="zh-CN" dirty="0"/>
              <a:t>marks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6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implemented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tensorflow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runs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Titan</a:t>
            </a:r>
            <a:r>
              <a:rPr lang="zh-CN" altLang="en-US" dirty="0"/>
              <a:t> </a:t>
            </a:r>
            <a:r>
              <a:rPr lang="en-US" altLang="zh-CN" dirty="0"/>
              <a:t>GPU.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mentioned</a:t>
            </a:r>
            <a:r>
              <a:rPr lang="zh-CN" altLang="en-US" dirty="0"/>
              <a:t> </a:t>
            </a:r>
            <a:r>
              <a:rPr lang="en-US" altLang="zh-CN" dirty="0"/>
              <a:t>before.</a:t>
            </a:r>
          </a:p>
          <a:p>
            <a:endParaRPr lang="en-US" altLang="zh-CN" dirty="0"/>
          </a:p>
          <a:p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Baidu’s</a:t>
            </a:r>
            <a:r>
              <a:rPr lang="zh-CN" altLang="en-US" dirty="0"/>
              <a:t> </a:t>
            </a:r>
            <a:r>
              <a:rPr lang="en-US" altLang="zh-CN" dirty="0"/>
              <a:t>Apollo</a:t>
            </a:r>
            <a:r>
              <a:rPr lang="zh-CN" altLang="en-US" dirty="0"/>
              <a:t> </a:t>
            </a:r>
            <a:r>
              <a:rPr lang="en-US" altLang="zh-CN" dirty="0"/>
              <a:t>dataset,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stage.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training,</a:t>
            </a:r>
            <a:r>
              <a:rPr lang="zh-CN" altLang="en-US" dirty="0"/>
              <a:t> </a:t>
            </a:r>
            <a:r>
              <a:rPr lang="en-US" altLang="zh-CN" dirty="0"/>
              <a:t>200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validation.</a:t>
            </a:r>
          </a:p>
          <a:p>
            <a:endParaRPr lang="en-US" altLang="zh-CN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define</a:t>
            </a:r>
            <a:r>
              <a:rPr lang="zh-CN" altLang="en-US" dirty="0"/>
              <a:t> </a:t>
            </a:r>
            <a:r>
              <a:rPr lang="en-US" altLang="zh-CN" dirty="0"/>
              <a:t>37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labels.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lane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identification,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define</a:t>
            </a:r>
            <a:r>
              <a:rPr lang="zh-CN" altLang="en-US" dirty="0"/>
              <a:t> </a:t>
            </a:r>
            <a:r>
              <a:rPr lang="en-US" altLang="zh-CN" dirty="0"/>
              <a:t>12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labels.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00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segmentation.</a:t>
            </a:r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above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curves.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 err="1"/>
              <a:t>IoU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validation</a:t>
            </a:r>
            <a:r>
              <a:rPr lang="zh-CN" altLang="en-US" dirty="0"/>
              <a:t> </a:t>
            </a:r>
            <a:r>
              <a:rPr lang="en-US" altLang="zh-CN" dirty="0"/>
              <a:t>accuracy.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criterions</a:t>
            </a:r>
            <a:r>
              <a:rPr lang="zh-CN" altLang="en-US" dirty="0"/>
              <a:t> </a:t>
            </a:r>
            <a:r>
              <a:rPr lang="en-US" altLang="zh-CN" dirty="0"/>
              <a:t>tend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converge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epochs.</a:t>
            </a:r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results.</a:t>
            </a:r>
          </a:p>
          <a:p>
            <a:pPr marL="228600" indent="-228600">
              <a:buAutoNum type="arabicPeriod"/>
            </a:pPr>
            <a:r>
              <a:rPr lang="en-US" altLang="zh-CN" dirty="0"/>
              <a:t>DeepLabV3_plus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models.</a:t>
            </a:r>
          </a:p>
          <a:p>
            <a:pPr marL="228600" indent="-228600">
              <a:buAutoNum type="arabicPeriod"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 err="1"/>
              <a:t>IoU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0.42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68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example.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60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lane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identification.</a:t>
            </a:r>
          </a:p>
          <a:p>
            <a:endParaRPr lang="en-US" altLang="zh-CN" dirty="0"/>
          </a:p>
          <a:p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DeepLabV3_Plus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performance,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stage.</a:t>
            </a:r>
          </a:p>
          <a:p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 err="1"/>
              <a:t>IoU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0.43.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little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segmentation.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69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output.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7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99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 err="1"/>
              <a:t>IoU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 err="1"/>
              <a:t>IoU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lane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identification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0.45.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published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lane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segmentation.</a:t>
            </a:r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can’t</a:t>
            </a:r>
            <a:r>
              <a:rPr lang="zh-CN" altLang="en-US" dirty="0"/>
              <a:t> </a:t>
            </a:r>
            <a:r>
              <a:rPr lang="en-US" altLang="zh-CN" dirty="0"/>
              <a:t>compare.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DeepLabV3_plus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accuracy.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Pre-training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process.</a:t>
            </a:r>
          </a:p>
          <a:p>
            <a:endParaRPr lang="en-US" dirty="0"/>
          </a:p>
          <a:p>
            <a:r>
              <a:rPr lang="en-US" altLang="zh-CN" dirty="0"/>
              <a:t>Next,</a:t>
            </a:r>
            <a:r>
              <a:rPr lang="zh-CN" altLang="en-US" dirty="0"/>
              <a:t> </a:t>
            </a:r>
            <a:r>
              <a:rPr lang="en-US" altLang="zh-CN" dirty="0" err="1"/>
              <a:t>Junpeng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17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26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81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world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becoming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more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more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intelligent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nowadays.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How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traffic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system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more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intelligent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really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topic?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Especially,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organizations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doing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research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self-driving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cars.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develops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rapidly.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technical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cars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more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intelligent,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most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important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thing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help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understand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driving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environment.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project.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want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build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framework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help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understand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driving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environment.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19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Driving environment - What is around the car when it is running on the road?</a:t>
            </a:r>
          </a:p>
          <a:p>
            <a:endParaRPr lang="en-US" altLang="zh-CN" dirty="0"/>
          </a:p>
          <a:p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percept</a:t>
            </a:r>
            <a:r>
              <a:rPr lang="zh-CN" altLang="en-US" dirty="0"/>
              <a:t> </a:t>
            </a:r>
            <a:r>
              <a:rPr lang="en-US" altLang="zh-CN" dirty="0"/>
              <a:t>driving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analyze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real-time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captured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cameras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Assign each pixel in the image a category label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77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maybe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enough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markings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road,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Anyway,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82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Semantic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segmentation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helpful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avoid obstacles, plan routes.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enough.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Though semantic segmentation can label every pixel, it can’t extract deeper information.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traffic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light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front,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doesn’t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whether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should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ahead,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because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doesn’t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whether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light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green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conclusion,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semantic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segmentation,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object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around,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doesn’t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detailed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information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task: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traffic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object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content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identification.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13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51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Because our project focuses on Applications, we tested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3 different semantic segmentation models in auto-driving application. 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50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DA31-B92D-EF4B-8EC8-C2C9CB9B4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05D3A-6914-2248-BCFD-43C5F6196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44D15-334F-4545-902D-B2258B56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5042-FA12-8940-BCB2-16DF1213C31A}" type="datetime1">
              <a:rPr lang="en-US" smtClean="0"/>
              <a:t>12/18/18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C5F51-BBFE-9E4A-A324-5B479710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4E16-1A4C-544F-8CE5-516894855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5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9A486-CC9B-E541-B50B-085517D0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CAB2-370B-2441-A7B5-B340B16EE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B5D91-7B57-A544-8486-EE1BD14C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292AF-1948-9448-9727-032030E24740}" type="datetime1">
              <a:rPr lang="en-US" smtClean="0"/>
              <a:t>12/18/18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87FBF-DD4F-8642-88FA-109DC1C3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6175A-79FD-F743-BF54-61C5BA99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3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734CDD-FD47-F649-8EE7-58C1C65B6A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A24E8-9B5E-B047-B1DB-10BAF5D11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9899F-B55D-CA42-858C-CB0D7D4FA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8CC48-E21F-6A4D-810D-B51579502830}" type="datetime1">
              <a:rPr lang="en-US" smtClean="0"/>
              <a:t>12/18/18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E8A6-0274-6D4C-B54C-A1C48FDF5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F50BB-A07B-3949-BDD3-60AF94B3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0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CF69E-FD28-9A4B-B7BF-D6AB494D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A65EF-F601-704E-A600-F8AEEFFEC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E1BAB-B318-5B46-9474-CFFD5A79F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F502-34E9-4041-A733-8DE36FE880CE}" type="datetime1">
              <a:rPr lang="en-US" smtClean="0"/>
              <a:t>12/18/18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18E5F-E89D-3A41-9049-7656F07E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5414B-B20C-9745-B59A-9A7C04B9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60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8EF9A-5802-0E43-9AC1-F73282C6B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6FCAA-5A6F-0A40-A8A1-7E3F95871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4697F-F773-F54F-A870-312A92654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5C51C-5C89-594C-93AF-311BCD89B67C}" type="datetime1">
              <a:rPr lang="en-US" smtClean="0"/>
              <a:t>12/18/18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4A445-C69D-C44E-BDFC-B712EB7DE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D80F0-1EDD-0644-96EF-DC719C37A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83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C635-89D2-0D46-828C-69CD58BA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1A25F-8E4B-764B-99EA-71DE11A3B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C46EF-1B63-AA42-9115-BFE205379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23AF8-A920-4941-93A6-368A76E5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A023-92E7-EC4F-8218-C816F471B4FC}" type="datetime1">
              <a:rPr lang="en-US" smtClean="0"/>
              <a:t>12/18/18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503BC-2FAC-BC42-B30A-2595762E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5C361-87F1-C54A-89FB-4D7330E7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64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4D693-1C99-644B-A89B-7E1CF47E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8A1A3-A6D7-C24F-A3FD-0B1666FCE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6CBF9-C604-2F4E-8847-8F3E04223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26111-11F9-EB49-9593-232FB6C99D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8D34B-BCD7-A641-8926-F7A3A75E47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47CE71-66FC-BE4C-A3E1-B256C6F92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D960A-15EE-A242-B900-4E6955FCE741}" type="datetime1">
              <a:rPr lang="en-US" smtClean="0"/>
              <a:t>12/18/18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DF1893-15B9-7840-A7B9-B4A83B1F8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0FC75E-8106-8F48-9DE4-3541D6215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8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E0AAE-C1FE-0D4C-B693-8AA4EFC3C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E658B-54FF-F046-A75B-57F328CAC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6A6E3-7F97-6044-93C4-73F8F1491064}" type="datetime1">
              <a:rPr lang="en-US" smtClean="0"/>
              <a:t>12/18/18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299D9-7D66-154B-92D6-F9F91DF8A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BF089-34AE-C146-8974-1AF28691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2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6A70EE-3168-CB48-BBA7-D501179D8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ACC0-75F9-E546-981B-A5A81C10BA1F}" type="datetime1">
              <a:rPr lang="en-US" smtClean="0"/>
              <a:t>12/18/18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500BFC-0EB6-BC41-864A-8CC1439D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B435B-CC31-CD4B-90B5-8A17A51AC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39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2693-28DE-A446-9478-9E1AEE49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56A4C-EED5-F343-B579-1ED80D291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C5E7EB-7762-0E4E-8E1A-0E4AD0285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14964-2DD9-7741-9C6F-FB131142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492B-ACBE-934B-A344-11DF3BEB278A}" type="datetime1">
              <a:rPr lang="en-US" smtClean="0"/>
              <a:t>12/18/18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71F43-72AC-D445-8543-A7A26190B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CDBCE-BB6D-624A-8579-DBC087F60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56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BD49-7B43-4048-BEAE-CC04F90F9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7FFA31-6C93-EB45-B4CE-DA838DA97F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42314-73FD-D144-92A2-61E6745FF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6D0AE-9A53-CD4A-B89A-8DCABBF18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9E8-7A0F-B942-BC14-D12B05E2D9A4}" type="datetime1">
              <a:rPr lang="en-US" smtClean="0"/>
              <a:t>12/18/18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DF842-0957-9641-9AC9-4A5CC485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AA781-7D42-D546-9B26-17387A811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4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A9FF9D-5BCD-EC41-9800-1D44E16F4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934C8-1B09-584D-B9F9-DCABE6AD7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256CA-90C4-E04C-BD63-2A5F3995F3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5FC60-FF05-E54D-A174-C130720CD6B6}" type="datetime1">
              <a:rPr lang="en-US" smtClean="0"/>
              <a:t>12/18/18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B8876-573D-4745-BC7B-ED1440B1F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A30EC-D197-DF41-A2C6-DA50472D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68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tiff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tiff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24A3C-8959-1640-B99D-5C2251417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709" y="1053090"/>
            <a:ext cx="11374582" cy="238760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Driving environment perception</a:t>
            </a:r>
            <a:r>
              <a:rPr lang="zh-CN" alt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framework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based on image segmentation with traffic object content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A579B9-D99A-1746-AFD7-2B518D603C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Group member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Jie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Li,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Yong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Zhang,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Peipei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Zhu,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Junpeng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Zhang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248" y="-978336"/>
            <a:ext cx="4254389" cy="2932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336328" y="6354038"/>
            <a:ext cx="80450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CUHKSZ Conference on Image Processing &amp; Computer Vision 2018</a:t>
            </a:r>
            <a:endParaRPr lang="zh-CN" altLang="en-US" sz="2400" i="1" dirty="0">
              <a:latin typeface="华文隶书" pitchFamily="2" charset="-122"/>
              <a:ea typeface="华文隶书" pitchFamily="2" charset="-122"/>
              <a:cs typeface="Times New Roman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D1061-833F-C44F-82FB-BDC108D1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35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76"/>
    </mc:Choice>
    <mc:Fallback>
      <p:transition spd="slow" advTm="2207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3843" y="58869"/>
            <a:ext cx="7751929" cy="523220"/>
          </a:xfrm>
          <a:prstGeom prst="rect">
            <a:avLst/>
          </a:prstGeom>
          <a:noFill/>
          <a:ln>
            <a:solidFill>
              <a:srgbClr val="33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Semantic Segmentation Models—FC-</a:t>
            </a:r>
            <a:r>
              <a:rPr lang="en-US" altLang="zh-CN" sz="2800" b="1" dirty="0" err="1">
                <a:latin typeface="Times New Roman" pitchFamily="18" charset="0"/>
                <a:cs typeface="Times New Roman" pitchFamily="18" charset="0"/>
              </a:rPr>
              <a:t>DenseNet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zh-CN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29" y="1096033"/>
            <a:ext cx="3134579" cy="521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18" y="945433"/>
            <a:ext cx="1933007" cy="3946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7423642" y="944749"/>
            <a:ext cx="3449048" cy="442777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428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78343" y="767488"/>
            <a:ext cx="240724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fFADD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477887" y="729627"/>
            <a:ext cx="3280701" cy="4627853"/>
            <a:chOff x="7591990" y="945433"/>
            <a:chExt cx="3280701" cy="462785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990" y="1177406"/>
              <a:ext cx="3280701" cy="43958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692099" y="945433"/>
              <a:ext cx="2415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itchFamily="18" charset="0"/>
                  <a:cs typeface="Times New Roman" pitchFamily="18" charset="0"/>
                </a:rPr>
                <a:t>FC-DenseNet103 model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4469515" y="916055"/>
            <a:ext cx="2767205" cy="442777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42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28048" y="4899070"/>
            <a:ext cx="261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 dense block of 4 layers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09682" y="874240"/>
            <a:ext cx="3525671" cy="57586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428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45397" y="6263581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FC-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DenseNet</a:t>
            </a:r>
            <a:endParaRPr lang="zh-CN" alt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163" y="5566632"/>
            <a:ext cx="154305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521" y="5579339"/>
            <a:ext cx="1528635" cy="1125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580" y="5579339"/>
            <a:ext cx="210502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矩形 24"/>
          <p:cNvSpPr/>
          <p:nvPr/>
        </p:nvSpPr>
        <p:spPr>
          <a:xfrm>
            <a:off x="4469515" y="5520585"/>
            <a:ext cx="6403175" cy="122754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428E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BFD3B9-0B95-BA45-8567-A882FC45D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08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68"/>
    </mc:Choice>
    <mc:Fallback>
      <p:transition spd="slow" advTm="3776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608" y="3819467"/>
            <a:ext cx="7695698" cy="201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077" y="992874"/>
            <a:ext cx="4323853" cy="191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79426" y="2947918"/>
            <a:ext cx="5117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Atrous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convolution with kernel size 3*3 and different rate</a:t>
            </a:r>
            <a:endParaRPr lang="zh-CN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09077" y="5956195"/>
            <a:ext cx="74516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Parallel modules with 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atrous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convolution (ASPP), augmented with image-level features </a:t>
            </a:r>
            <a:endParaRPr lang="zh-CN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02432" y="992874"/>
            <a:ext cx="2483891" cy="40011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Frontend:ResNet-101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43075" y="846160"/>
            <a:ext cx="5575110" cy="253078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428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43075" y="3586345"/>
            <a:ext cx="8202304" cy="28144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428E"/>
              </a:solidFill>
            </a:endParaRPr>
          </a:p>
        </p:txBody>
      </p:sp>
      <p:sp>
        <p:nvSpPr>
          <p:cNvPr id="10" name="加号 9"/>
          <p:cNvSpPr/>
          <p:nvPr/>
        </p:nvSpPr>
        <p:spPr>
          <a:xfrm>
            <a:off x="8354913" y="1583487"/>
            <a:ext cx="1897039" cy="1702985"/>
          </a:xfrm>
          <a:prstGeom prst="mathPlu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63843" y="58869"/>
            <a:ext cx="7751929" cy="523220"/>
          </a:xfrm>
          <a:prstGeom prst="rect">
            <a:avLst/>
          </a:prstGeom>
          <a:noFill/>
          <a:ln>
            <a:solidFill>
              <a:srgbClr val="33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Semantic Segmentation Models--DeepLabv3 </a:t>
            </a:r>
            <a:endParaRPr lang="zh-CN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FE74-B569-D249-9404-6FBFB600A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31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06"/>
    </mc:Choice>
    <mc:Fallback>
      <p:transition spd="slow" advTm="2650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43" y="2415052"/>
            <a:ext cx="7701346" cy="4135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3843" y="58869"/>
            <a:ext cx="7751929" cy="523220"/>
          </a:xfrm>
          <a:prstGeom prst="rect">
            <a:avLst/>
          </a:prstGeom>
          <a:noFill/>
          <a:ln>
            <a:solidFill>
              <a:srgbClr val="33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Semantic Segmentation Models--</a:t>
            </a:r>
            <a:r>
              <a:rPr lang="en-US" altLang="zh-CN" sz="2800" b="1" dirty="0"/>
              <a:t>DeepLabv3+ </a:t>
            </a:r>
            <a:endParaRPr lang="zh-CN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13486" y="5365394"/>
            <a:ext cx="2483891" cy="40011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Frontend:ResNet-101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02" y="786276"/>
            <a:ext cx="633412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187" y="786276"/>
            <a:ext cx="4914190" cy="3844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加号 14"/>
          <p:cNvSpPr/>
          <p:nvPr/>
        </p:nvSpPr>
        <p:spPr>
          <a:xfrm>
            <a:off x="8024884" y="5002983"/>
            <a:ext cx="1203486" cy="1124931"/>
          </a:xfrm>
          <a:prstGeom prst="mathPlu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5C42E4-0571-A24B-89F3-BBE6C404C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51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88"/>
    </mc:Choice>
    <mc:Fallback>
      <p:transition spd="slow" advTm="5138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11FD-B450-9A40-8994-AF79AC7FB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Overview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484A4-E661-6448-BAD1-21675A857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Methods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Experiments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Demo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5DA52-E8C4-A94B-A167-9FFC8739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53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4"/>
    </mc:Choice>
    <mc:Fallback>
      <p:transition spd="slow" advTm="329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04E03-6EAF-3D4B-BBA1-2917DEF72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E4FF68-B0A0-7849-B89A-3450EE209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21" y="1486134"/>
            <a:ext cx="10858358" cy="50303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1CCDC-1CF4-4D46-BB5C-7251CAE4D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12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951"/>
    </mc:Choice>
    <mc:Fallback>
      <p:transition spd="slow" advTm="6695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04E03-6EAF-3D4B-BBA1-2917DEF72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</a:p>
          <a:p>
            <a:pPr lvl="1"/>
            <a:r>
              <a:rPr lang="en-US" dirty="0"/>
              <a:t>Ubuntu</a:t>
            </a:r>
            <a:r>
              <a:rPr lang="zh-CN" altLang="en-US" dirty="0"/>
              <a:t> </a:t>
            </a:r>
            <a:r>
              <a:rPr lang="en-US" altLang="zh-CN" dirty="0"/>
              <a:t>Linux,</a:t>
            </a:r>
            <a:r>
              <a:rPr lang="zh-CN" altLang="en-US" dirty="0"/>
              <a:t> </a:t>
            </a:r>
            <a:r>
              <a:rPr lang="en-US" dirty="0"/>
              <a:t>32</a:t>
            </a:r>
            <a:r>
              <a:rPr lang="en-US" altLang="zh-CN" dirty="0"/>
              <a:t>-</a:t>
            </a:r>
            <a:r>
              <a:rPr lang="en-US" dirty="0"/>
              <a:t>core CPU, Titan GPU</a:t>
            </a:r>
            <a:endParaRPr lang="en-US" altLang="zh-CN" dirty="0"/>
          </a:p>
          <a:p>
            <a:pPr lvl="1"/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ensor</a:t>
            </a:r>
            <a:r>
              <a:rPr lang="en-US" altLang="zh-CN" dirty="0"/>
              <a:t>F</a:t>
            </a:r>
            <a:r>
              <a:rPr lang="en-US" dirty="0"/>
              <a:t>low</a:t>
            </a:r>
            <a:endParaRPr lang="en-US" altLang="zh-CN" dirty="0"/>
          </a:p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</a:p>
          <a:p>
            <a:pPr lvl="1"/>
            <a:r>
              <a:rPr lang="en-US" dirty="0"/>
              <a:t>FC-</a:t>
            </a:r>
            <a:r>
              <a:rPr lang="en-US" dirty="0" err="1"/>
              <a:t>DenseNet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DeepLabV3</a:t>
            </a:r>
            <a:r>
              <a:rPr lang="en-US" altLang="zh-CN" dirty="0"/>
              <a:t>,</a:t>
            </a:r>
            <a:r>
              <a:rPr lang="zh-CN" altLang="en-US" dirty="0"/>
              <a:t>  </a:t>
            </a:r>
            <a:r>
              <a:rPr lang="en-US" dirty="0"/>
              <a:t>DeepLabV3_plus</a:t>
            </a:r>
          </a:p>
          <a:p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(B</a:t>
            </a:r>
            <a:r>
              <a:rPr lang="en-US" dirty="0"/>
              <a:t>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Baidu‘s</a:t>
            </a:r>
            <a:r>
              <a:rPr lang="zh-CN" altLang="en-US" dirty="0"/>
              <a:t> </a:t>
            </a:r>
            <a:r>
              <a:rPr lang="en-US" altLang="zh-CN" dirty="0"/>
              <a:t>Apollo</a:t>
            </a:r>
            <a:r>
              <a:rPr lang="zh-CN" altLang="en-US" dirty="0"/>
              <a:t> </a:t>
            </a:r>
            <a:r>
              <a:rPr lang="en-US" altLang="zh-CN" dirty="0"/>
              <a:t>dataset)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E3C152-2E1A-594A-8495-218B9EDD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1E5671-B3DB-C241-B3C8-8CABF8DD4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43" y="4535818"/>
            <a:ext cx="9747115" cy="200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80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81"/>
    </mc:Choice>
    <mc:Fallback>
      <p:transition spd="slow" advTm="5128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B49A-BC12-CC4C-AA06-8BACE5AE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872DE40-96DA-0248-ACF1-58B4067B9E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030622" y="1690687"/>
            <a:ext cx="3669804" cy="2668949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A08606C-605E-F743-BB52-035C0A41B4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217964" y="1690688"/>
            <a:ext cx="3669805" cy="2668949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C8D697-7636-CB40-BADF-4B743711B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964" y="4775356"/>
            <a:ext cx="7482462" cy="16510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9F3A20-15DC-4B4D-A5FD-17A2ECF50855}"/>
              </a:ext>
            </a:extLst>
          </p:cNvPr>
          <p:cNvSpPr txBox="1"/>
          <p:nvPr/>
        </p:nvSpPr>
        <p:spPr>
          <a:xfrm>
            <a:off x="622569" y="2794329"/>
            <a:ext cx="2811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curves</a:t>
            </a:r>
            <a:r>
              <a:rPr lang="zh-CN" altLang="en-US" sz="2400" dirty="0"/>
              <a:t> </a:t>
            </a:r>
            <a:r>
              <a:rPr lang="en-US" altLang="zh-CN" sz="2400" dirty="0"/>
              <a:t>(FCN)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769D0B-C794-CF46-BDC3-76C63518F153}"/>
              </a:ext>
            </a:extLst>
          </p:cNvPr>
          <p:cNvSpPr txBox="1"/>
          <p:nvPr/>
        </p:nvSpPr>
        <p:spPr>
          <a:xfrm>
            <a:off x="838200" y="5370028"/>
            <a:ext cx="195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Testing</a:t>
            </a:r>
            <a:r>
              <a:rPr lang="zh-CN" altLang="en-US" sz="2400" dirty="0"/>
              <a:t> </a:t>
            </a:r>
            <a:r>
              <a:rPr lang="en-US" altLang="zh-CN" sz="2400" dirty="0"/>
              <a:t>results</a:t>
            </a:r>
            <a:endParaRPr lang="en-US" sz="240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E49D92E-74A8-8044-8554-AABE2167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29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13"/>
    </mc:Choice>
    <mc:Fallback>
      <p:transition spd="slow" advTm="4151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B49A-BC12-CC4C-AA06-8BACE5AE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CC700-DDD3-2441-AC95-A2ED850741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BA7399-38FE-E14F-9691-0A7EF3D5CB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86A72148-F4A3-7F48-AFEB-81B09FBA8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329" y="1886673"/>
            <a:ext cx="4425227" cy="4425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0DD23E-D317-4946-9F2F-D28D5CD17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1" y="1886673"/>
            <a:ext cx="4425227" cy="442522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A06A2-E138-EE42-BAAD-1CFD227C7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74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5"/>
    </mc:Choice>
    <mc:Fallback>
      <p:transition spd="slow" advTm="563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B49A-BC12-CC4C-AA06-8BACE5AE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Lane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identification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64A2E0-2467-104B-87BE-2242B5BA2F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332157" y="1547419"/>
            <a:ext cx="3782467" cy="275088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0370424-AD8E-5D44-9BDD-A31EE13F9E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144592" y="1545678"/>
            <a:ext cx="3761339" cy="273551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E71CA9-154D-D54C-82E9-A868D3671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914" y="4498036"/>
            <a:ext cx="4851400" cy="2006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FE35C2-E35F-2446-998F-A35426D1E100}"/>
              </a:ext>
            </a:extLst>
          </p:cNvPr>
          <p:cNvSpPr txBox="1"/>
          <p:nvPr/>
        </p:nvSpPr>
        <p:spPr>
          <a:xfrm>
            <a:off x="795885" y="2730814"/>
            <a:ext cx="2536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curve</a:t>
            </a:r>
            <a:br>
              <a:rPr lang="en-US" altLang="zh-CN" sz="2400" dirty="0"/>
            </a:br>
            <a:r>
              <a:rPr lang="en-US" altLang="zh-CN" sz="2400" dirty="0"/>
              <a:t>(DeepLabV3_plus)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D96833-3C7D-684F-9BA6-B4D2251A7F17}"/>
              </a:ext>
            </a:extLst>
          </p:cNvPr>
          <p:cNvSpPr txBox="1"/>
          <p:nvPr/>
        </p:nvSpPr>
        <p:spPr>
          <a:xfrm>
            <a:off x="1084233" y="5270503"/>
            <a:ext cx="195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Tes</a:t>
            </a:r>
            <a:r>
              <a:rPr lang="en-US" altLang="zh-CN" sz="2400" dirty="0"/>
              <a:t>t</a:t>
            </a:r>
            <a:r>
              <a:rPr lang="en-US" sz="2400" dirty="0"/>
              <a:t>ing</a:t>
            </a:r>
            <a:r>
              <a:rPr lang="zh-CN" altLang="en-US" sz="2400" dirty="0"/>
              <a:t> </a:t>
            </a:r>
            <a:r>
              <a:rPr lang="en-US" altLang="zh-CN" sz="2400" dirty="0"/>
              <a:t>results</a:t>
            </a:r>
            <a:endParaRPr lang="en-US" sz="24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E9C78CB-F4DE-0B4B-8074-A405249E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76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7"/>
    </mc:Choice>
    <mc:Fallback>
      <p:transition spd="slow" advTm="131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B49A-BC12-CC4C-AA06-8BACE5AE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Lane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identification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3A28D-6EC8-AE4B-9A7A-773B3FBC9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36" y="1669774"/>
            <a:ext cx="4870174" cy="4870174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257A9D2-4DD7-BF4B-94C3-CE11885F6F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498112" y="1727710"/>
            <a:ext cx="4855688" cy="4812238"/>
          </a:xfr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923EAF8-C800-9C42-B08A-5162D7BA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23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"/>
    </mc:Choice>
    <mc:Fallback>
      <p:transition spd="slow" advTm="33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11FD-B450-9A40-8994-AF79AC7FB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Overview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484A4-E661-6448-BAD1-21675A857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Methods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Experiments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75A7B-F928-5B40-8BB8-BF62F6B44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09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2"/>
    </mc:Choice>
    <mc:Fallback>
      <p:transition spd="slow" advTm="290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B49A-BC12-CC4C-AA06-8BACE5AE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Discussion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2A6D1-6A48-584B-BDF4-9FB337B78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DeepLabV3_plus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</a:p>
          <a:p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segmentation: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 err="1"/>
              <a:t>IoU</a:t>
            </a:r>
            <a:r>
              <a:rPr lang="en-US" altLang="zh-CN" dirty="0"/>
              <a:t> =</a:t>
            </a:r>
            <a:r>
              <a:rPr lang="zh-CN" altLang="en-US" dirty="0"/>
              <a:t> </a:t>
            </a:r>
            <a:r>
              <a:rPr lang="en-US" altLang="zh-CN" dirty="0"/>
              <a:t>0.42</a:t>
            </a:r>
            <a:br>
              <a:rPr lang="en-US" altLang="zh-CN" dirty="0"/>
            </a:br>
            <a:r>
              <a:rPr lang="en-US" altLang="zh-CN" dirty="0"/>
              <a:t>(the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published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0.43)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Lane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identification: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 err="1"/>
              <a:t>IoU</a:t>
            </a:r>
            <a:r>
              <a:rPr lang="en-US" altLang="zh-CN" dirty="0"/>
              <a:t> =</a:t>
            </a:r>
            <a:r>
              <a:rPr lang="zh-CN" altLang="en-US" dirty="0"/>
              <a:t> </a:t>
            </a:r>
            <a:r>
              <a:rPr lang="en-US" altLang="zh-CN" dirty="0"/>
              <a:t>0.43</a:t>
            </a:r>
            <a:br>
              <a:rPr lang="en-US" altLang="zh-CN" dirty="0"/>
            </a:br>
            <a:r>
              <a:rPr lang="en-US" altLang="zh-CN" dirty="0"/>
              <a:t>(no</a:t>
            </a:r>
            <a:r>
              <a:rPr lang="zh-CN" altLang="en-US" dirty="0"/>
              <a:t> </a:t>
            </a:r>
            <a:r>
              <a:rPr lang="en-US" altLang="zh-CN" dirty="0"/>
              <a:t>published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compare)</a:t>
            </a:r>
          </a:p>
          <a:p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0.03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848A2-55F5-CA4D-8E0A-2627E27A4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11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685"/>
    </mc:Choice>
    <mc:Fallback>
      <p:transition spd="slow" advTm="8168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11FD-B450-9A40-8994-AF79AC7FB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Overview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484A4-E661-6448-BAD1-21675A857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Methods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Experiments</a:t>
            </a:r>
          </a:p>
          <a:p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Demo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499DE-315C-DE40-A138-6C934ABB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38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8"/>
    </mc:Choice>
    <mc:Fallback>
      <p:transition spd="slow" advTm="57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AF498-04D1-0A47-B7C6-EFC85F701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22</a:t>
            </a:fld>
            <a:endParaRPr lang="en-US"/>
          </a:p>
        </p:txBody>
      </p:sp>
      <p:pic>
        <p:nvPicPr>
          <p:cNvPr id="2" name="demo_1">
            <a:hlinkClick r:id="" action="ppaction://media"/>
            <a:extLst>
              <a:ext uri="{FF2B5EF4-FFF2-40B4-BE49-F238E27FC236}">
                <a16:creationId xmlns:a16="http://schemas.microsoft.com/office/drawing/2014/main" id="{BBFD649C-E5A5-F74D-A821-6A22F96F961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48901" y="0"/>
            <a:ext cx="6858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8652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1"/>
    </mc:Choice>
    <mc:Fallback>
      <p:transition spd="slow" advTm="1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80" objId="2"/>
        <p14:stopEvt time="687" objId="2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C85819-2597-3E4F-86DC-804C53C0242F}"/>
              </a:ext>
            </a:extLst>
          </p:cNvPr>
          <p:cNvSpPr txBox="1"/>
          <p:nvPr/>
        </p:nvSpPr>
        <p:spPr>
          <a:xfrm>
            <a:off x="4678322" y="3083442"/>
            <a:ext cx="3089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Thank</a:t>
            </a:r>
            <a:r>
              <a:rPr lang="zh-CN" altLang="en-US" sz="5400" dirty="0"/>
              <a:t> </a:t>
            </a:r>
            <a:r>
              <a:rPr lang="en-US" altLang="zh-CN" sz="5400" dirty="0"/>
              <a:t>you</a:t>
            </a:r>
            <a:endParaRPr lang="en-US" sz="5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80CF5-AF04-6F48-92BE-4AC6358B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89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11FD-B450-9A40-8994-AF79AC7FB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Overview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484A4-E661-6448-BAD1-21675A857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Methods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Experiments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Demo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46C42-646B-284F-A627-7DC0B2719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63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4"/>
    </mc:Choice>
    <mc:Fallback>
      <p:transition spd="slow" advTm="112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BC43-E617-3145-AC18-5F0D168A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–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2044" y="2026785"/>
            <a:ext cx="5249111" cy="38347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403" y="2240163"/>
            <a:ext cx="5261304" cy="34079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421E5-7492-B542-96A2-A38EC389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45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23"/>
    </mc:Choice>
    <mc:Fallback>
      <p:transition spd="slow" advTm="2672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279084-5DF9-1C48-8A47-DD75D4A29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03158"/>
            <a:ext cx="10210800" cy="2538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61445A-A244-864A-85B8-823A8C6D471F}"/>
              </a:ext>
            </a:extLst>
          </p:cNvPr>
          <p:cNvSpPr txBox="1"/>
          <p:nvPr/>
        </p:nvSpPr>
        <p:spPr>
          <a:xfrm>
            <a:off x="838200" y="5609174"/>
            <a:ext cx="2744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Driving environment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65BC43-E617-3145-AC18-5F0D168A3207}"/>
              </a:ext>
            </a:extLst>
          </p:cNvPr>
          <p:cNvSpPr txBox="1">
            <a:spLocks/>
          </p:cNvSpPr>
          <p:nvPr/>
        </p:nvSpPr>
        <p:spPr>
          <a:xfrm>
            <a:off x="533400" y="172620"/>
            <a:ext cx="10515600" cy="78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-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41821"/>
            <a:ext cx="10210800" cy="26743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223400-4BB8-F147-920C-206E6FE6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71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36"/>
    </mc:Choice>
    <mc:Fallback>
      <p:transition spd="slow" advTm="2143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678236-4FF0-194D-B582-A582E1C3C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3416"/>
            <a:ext cx="10515600" cy="52159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65BC43-E617-3145-AC18-5F0D168A3207}"/>
              </a:ext>
            </a:extLst>
          </p:cNvPr>
          <p:cNvSpPr txBox="1">
            <a:spLocks/>
          </p:cNvSpPr>
          <p:nvPr/>
        </p:nvSpPr>
        <p:spPr>
          <a:xfrm>
            <a:off x="533400" y="172620"/>
            <a:ext cx="10515600" cy="78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-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248385-C90E-F943-951A-A21764EB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5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84"/>
    </mc:Choice>
    <mc:Fallback>
      <p:transition spd="slow" advTm="1168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4F61DF-EAA2-8F44-894F-8901B010E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34" y="1522246"/>
            <a:ext cx="7044931" cy="49616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65BC43-E617-3145-AC18-5F0D168A3207}"/>
              </a:ext>
            </a:extLst>
          </p:cNvPr>
          <p:cNvSpPr txBox="1">
            <a:spLocks/>
          </p:cNvSpPr>
          <p:nvPr/>
        </p:nvSpPr>
        <p:spPr>
          <a:xfrm>
            <a:off x="533400" y="172620"/>
            <a:ext cx="10515600" cy="78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–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Architecture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66CE3-F113-CD45-975D-ABD33A351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0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93"/>
    </mc:Choice>
    <mc:Fallback>
      <p:transition spd="slow" advTm="4499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11FD-B450-9A40-8994-AF79AC7FB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Overview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484A4-E661-6448-BAD1-21675A857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Methods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Experiments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Demo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852D0-5CA0-4D4E-BA43-5035C8784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97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25"/>
    </mc:Choice>
    <mc:Fallback>
      <p:transition spd="slow" advTm="1402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63843" y="318177"/>
            <a:ext cx="9321351" cy="523220"/>
          </a:xfrm>
          <a:prstGeom prst="rect">
            <a:avLst/>
          </a:prstGeom>
          <a:noFill/>
          <a:ln>
            <a:solidFill>
              <a:srgbClr val="33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Comparison of different Semantic Segmentation Models</a:t>
            </a:r>
            <a:endParaRPr lang="zh-CN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59102" y="1951336"/>
            <a:ext cx="2752134" cy="584775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FC-</a:t>
            </a:r>
            <a:r>
              <a:rPr lang="en-US" altLang="zh-CN" sz="3200" b="1" dirty="0" err="1">
                <a:latin typeface="Times New Roman" pitchFamily="18" charset="0"/>
                <a:cs typeface="Times New Roman" pitchFamily="18" charset="0"/>
              </a:rPr>
              <a:t>DenseNet</a:t>
            </a:r>
            <a:endParaRPr lang="zh-CN" altLang="en-US" sz="3200" dirty="0"/>
          </a:p>
        </p:txBody>
      </p:sp>
      <p:sp>
        <p:nvSpPr>
          <p:cNvPr id="20" name="矩形 19"/>
          <p:cNvSpPr/>
          <p:nvPr/>
        </p:nvSpPr>
        <p:spPr>
          <a:xfrm>
            <a:off x="5259102" y="2977193"/>
            <a:ext cx="2752134" cy="584775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DeepLabv3 </a:t>
            </a:r>
            <a:endParaRPr lang="zh-CN" alt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259102" y="4098584"/>
            <a:ext cx="2752134" cy="584775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DeepLabv3+ </a:t>
            </a:r>
            <a:endParaRPr lang="zh-CN" alt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4421873" y="2065067"/>
            <a:ext cx="586853" cy="263265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156345" y="3089006"/>
            <a:ext cx="1965278" cy="584775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3 Models</a:t>
            </a:r>
            <a:endParaRPr lang="zh-CN" alt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32F73-6D49-A74D-B5ED-2A495892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42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5"/>
    </mc:Choice>
    <mc:Fallback>
      <p:transition spd="slow" advTm="612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1333</Words>
  <Application>Microsoft Macintosh PowerPoint</Application>
  <PresentationFormat>Widescreen</PresentationFormat>
  <Paragraphs>193</Paragraphs>
  <Slides>23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等线</vt:lpstr>
      <vt:lpstr>等线 Light</vt:lpstr>
      <vt:lpstr>宋体</vt:lpstr>
      <vt:lpstr>华文隶书</vt:lpstr>
      <vt:lpstr>Arial</vt:lpstr>
      <vt:lpstr>Calibri</vt:lpstr>
      <vt:lpstr>Calibri Light</vt:lpstr>
      <vt:lpstr>Times New Roman</vt:lpstr>
      <vt:lpstr>Office Theme</vt:lpstr>
      <vt:lpstr>Driving environment perception framework based on image segmentation with traffic object content identification</vt:lpstr>
      <vt:lpstr>Overview</vt:lpstr>
      <vt:lpstr>Overview</vt:lpstr>
      <vt:lpstr>Introduction – Background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Overview</vt:lpstr>
      <vt:lpstr>Experiments</vt:lpstr>
      <vt:lpstr>Experiments</vt:lpstr>
      <vt:lpstr>Experiments – Environment segmentation</vt:lpstr>
      <vt:lpstr>Experiments – Environment segmentation</vt:lpstr>
      <vt:lpstr>Experiments – Lane mark identification</vt:lpstr>
      <vt:lpstr>Experiments – Lane mark identification</vt:lpstr>
      <vt:lpstr>Experiments – Discussion</vt:lpstr>
      <vt:lpstr>Overview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Yong Zhang</dc:creator>
  <cp:lastModifiedBy>Yong Zhang</cp:lastModifiedBy>
  <cp:revision>491</cp:revision>
  <dcterms:created xsi:type="dcterms:W3CDTF">2018-10-21T07:15:11Z</dcterms:created>
  <dcterms:modified xsi:type="dcterms:W3CDTF">2018-12-18T07:45:39Z</dcterms:modified>
</cp:coreProperties>
</file>